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8" r:id="rId5"/>
    <p:sldId id="277" r:id="rId6"/>
    <p:sldId id="260" r:id="rId7"/>
    <p:sldId id="276" r:id="rId8"/>
    <p:sldId id="262" r:id="rId9"/>
    <p:sldId id="263" r:id="rId10"/>
    <p:sldId id="264" r:id="rId11"/>
    <p:sldId id="278" r:id="rId12"/>
    <p:sldId id="271" r:id="rId13"/>
    <p:sldId id="272" r:id="rId14"/>
    <p:sldId id="267" r:id="rId15"/>
    <p:sldId id="275" r:id="rId16"/>
    <p:sldId id="273" r:id="rId17"/>
    <p:sldId id="274" r:id="rId18"/>
    <p:sldId id="265" r:id="rId19"/>
  </p:sldIdLst>
  <p:sldSz cx="9144000" cy="6858000" type="screen4x3"/>
  <p:notesSz cx="6858000" cy="9144000"/>
  <p:embeddedFontLst>
    <p:embeddedFont>
      <p:font typeface="맑은 고딕" pitchFamily="50" charset="-127"/>
      <p:regular r:id="rId20"/>
      <p:bold r:id="rId21"/>
    </p:embeddedFont>
    <p:embeddedFont>
      <p:font typeface="물소리" pitchFamily="18" charset="-127"/>
      <p:regular r:id="rId22"/>
    </p:embeddedFont>
    <p:embeddedFont>
      <p:font typeface="연인Regular" pitchFamily="18" charset="-127"/>
      <p:regular r:id="rId23"/>
    </p:embeddedFont>
    <p:embeddedFont>
      <p:font typeface="박정아" pitchFamily="18" charset="-127"/>
      <p:regular r:id="rId24"/>
    </p:embeddedFont>
    <p:embeddedFont>
      <p:font typeface="Navi모퉁이 M" pitchFamily="18" charset="-127"/>
      <p:regular r:id="rId2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CD192-43A8-42EA-AE71-39F5619C8ECC}" type="datetimeFigureOut">
              <a:rPr lang="ko-KR" altLang="en-US" smtClean="0"/>
              <a:pPr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1BF4C-4181-41F1-ACFA-D6CCFE1E58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nupsy@hanmail.ne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gjpsy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jpsy.org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cnupsy@hanmail.net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park-66001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43108" y="2571744"/>
            <a:ext cx="4857752" cy="1214446"/>
          </a:xfrm>
          <a:prstGeom prst="rect">
            <a:avLst/>
          </a:prstGeom>
          <a:solidFill>
            <a:schemeClr val="tx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214546" y="2857496"/>
            <a:ext cx="47291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2014. 3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분기 소식지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5" name="양쪽 모서리가 둥근 사각형 4"/>
          <p:cNvSpPr/>
          <p:nvPr/>
        </p:nvSpPr>
        <p:spPr>
          <a:xfrm>
            <a:off x="2143108" y="2143116"/>
            <a:ext cx="4857752" cy="369332"/>
          </a:xfrm>
          <a:prstGeom prst="round2SameRect">
            <a:avLst>
              <a:gd name="adj1" fmla="val 42457"/>
              <a:gd name="adj2" fmla="val 0"/>
            </a:avLst>
          </a:prstGeom>
          <a:solidFill>
            <a:schemeClr val="bg2">
              <a:lumMod val="50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 </a:t>
            </a:r>
            <a:r>
              <a:rPr lang="ko-KR" altLang="en-US" b="1" dirty="0" smtClean="0"/>
              <a:t>광주정신재활센터</a:t>
            </a:r>
            <a:endParaRPr lang="ko-KR" alt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143108" y="3929066"/>
            <a:ext cx="4857784" cy="1077218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+mn-ea"/>
                <a:hlinkClick r:id="rId3"/>
              </a:rPr>
              <a:t>cnupsy@hanmail.net</a:t>
            </a:r>
            <a:endParaRPr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+mn-ea"/>
            </a:endParaRPr>
          </a:p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+mn-ea"/>
                <a:hlinkClick r:id="rId4"/>
              </a:rPr>
              <a:t>www.gjpsy.org</a:t>
            </a:r>
            <a:endParaRPr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+mn-ea"/>
            </a:endParaRPr>
          </a:p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+mn-ea"/>
              </a:rPr>
              <a:t>Tel. 062) 512-7039</a:t>
            </a:r>
          </a:p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+mn-ea"/>
              </a:rPr>
              <a:t>Fax. 062) 514-7039</a:t>
            </a:r>
            <a:endParaRPr lang="ko-KR" altLang="en-US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park-65999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1071546"/>
            <a:ext cx="4153713" cy="5357850"/>
          </a:xfrm>
          <a:prstGeom prst="rect">
            <a:avLst/>
          </a:prstGeom>
          <a:solidFill>
            <a:schemeClr val="tx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양쪽 모서리가 둥근 사각형 18"/>
          <p:cNvSpPr/>
          <p:nvPr/>
        </p:nvSpPr>
        <p:spPr>
          <a:xfrm>
            <a:off x="671681" y="702214"/>
            <a:ext cx="3471691" cy="369332"/>
          </a:xfrm>
          <a:prstGeom prst="round2SameRect">
            <a:avLst>
              <a:gd name="adj1" fmla="val 42457"/>
              <a:gd name="adj2" fmla="val 0"/>
            </a:avLst>
          </a:prstGeom>
          <a:solidFill>
            <a:schemeClr val="accent6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11468" y="715466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Index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285720" y="5000635"/>
            <a:ext cx="3120802" cy="1000133"/>
            <a:chOff x="285720" y="5072074"/>
            <a:chExt cx="3120802" cy="1000133"/>
          </a:xfrm>
        </p:grpSpPr>
        <p:sp>
          <p:nvSpPr>
            <p:cNvPr id="13" name="TextBox 12"/>
            <p:cNvSpPr txBox="1"/>
            <p:nvPr/>
          </p:nvSpPr>
          <p:spPr>
            <a:xfrm>
              <a:off x="285720" y="5133777"/>
              <a:ext cx="1383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solidFill>
                    <a:schemeClr val="bg1"/>
                  </a:solidFill>
                  <a:latin typeface="+mn-ea"/>
                </a:rPr>
                <a:t>3. </a:t>
              </a:r>
              <a:r>
                <a:rPr lang="ko-KR" altLang="en-US" b="1" dirty="0" smtClean="0">
                  <a:solidFill>
                    <a:schemeClr val="bg1"/>
                  </a:solidFill>
                  <a:latin typeface="+mn-ea"/>
                </a:rPr>
                <a:t>안내말씀</a:t>
              </a:r>
              <a:endParaRPr lang="ko-KR" altLang="en-US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45866" y="5072074"/>
              <a:ext cx="14606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3-1. 4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분기 소식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45866" y="5418327"/>
              <a:ext cx="139814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3-2.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안내말씀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1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785918" y="5072075"/>
              <a:ext cx="71438" cy="10001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959414" y="5764429"/>
              <a:ext cx="139814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3-3.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안내말씀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2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85720" y="1571612"/>
            <a:ext cx="3717681" cy="1379347"/>
            <a:chOff x="285720" y="1571612"/>
            <a:chExt cx="3717681" cy="1379347"/>
          </a:xfrm>
        </p:grpSpPr>
        <p:grpSp>
          <p:nvGrpSpPr>
            <p:cNvPr id="30" name="그룹 29"/>
            <p:cNvGrpSpPr/>
            <p:nvPr/>
          </p:nvGrpSpPr>
          <p:grpSpPr>
            <a:xfrm>
              <a:off x="285720" y="1571612"/>
              <a:ext cx="3138804" cy="1357322"/>
              <a:chOff x="285720" y="2000240"/>
              <a:chExt cx="3138804" cy="1357322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1951044" y="2003095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1-1.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소방교육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" name="직사각형 4"/>
              <p:cNvSpPr/>
              <p:nvPr/>
            </p:nvSpPr>
            <p:spPr>
              <a:xfrm>
                <a:off x="1785918" y="2000240"/>
                <a:ext cx="71438" cy="13573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 b="1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85720" y="2045174"/>
                <a:ext cx="1383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+mn-ea"/>
                  </a:rPr>
                  <a:t>1. 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행사보고</a:t>
                </a:r>
                <a:endParaRPr lang="ko-KR" altLang="en-US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951044" y="2357430"/>
                <a:ext cx="147348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1-2.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여름야유회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951044" y="2692595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1-3.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추석행사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1928794" y="2643182"/>
              <a:ext cx="207460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1-4.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프로그램 강사회의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285720" y="3143249"/>
            <a:ext cx="3739931" cy="1571635"/>
            <a:chOff x="285720" y="3143249"/>
            <a:chExt cx="3739931" cy="1571635"/>
          </a:xfrm>
        </p:grpSpPr>
        <p:grpSp>
          <p:nvGrpSpPr>
            <p:cNvPr id="29" name="그룹 28"/>
            <p:cNvGrpSpPr/>
            <p:nvPr/>
          </p:nvGrpSpPr>
          <p:grpSpPr>
            <a:xfrm>
              <a:off x="285720" y="3143249"/>
              <a:ext cx="3739931" cy="1500197"/>
              <a:chOff x="285720" y="3208469"/>
              <a:chExt cx="3739931" cy="1507450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285720" y="3243668"/>
                <a:ext cx="138371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+mn-ea"/>
                  </a:rPr>
                  <a:t>2. 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프로그램</a:t>
                </a:r>
                <a:endParaRPr lang="en-US" altLang="ko-KR" b="1" dirty="0" smtClean="0">
                  <a:solidFill>
                    <a:schemeClr val="bg1"/>
                  </a:solidFill>
                  <a:latin typeface="+mn-ea"/>
                </a:endParaRPr>
              </a:p>
              <a:p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         보고</a:t>
                </a:r>
                <a:endParaRPr lang="ko-KR" altLang="en-US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951044" y="3208469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2-1.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여가활동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951044" y="3542531"/>
                <a:ext cx="2074607" cy="3092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2-2.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지역사회 적응훈련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951044" y="3876593"/>
                <a:ext cx="2074607" cy="3092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2-3.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원예치료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프로그램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1785918" y="3249170"/>
                <a:ext cx="71438" cy="146674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 b="1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955512" y="4192793"/>
                <a:ext cx="1293944" cy="3092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2-4.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작업훈련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1937235" y="4407107"/>
              <a:ext cx="13534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2-5.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생일파티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park-66002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786050" y="4572008"/>
            <a:ext cx="3786214" cy="2000264"/>
          </a:xfrm>
          <a:prstGeom prst="rect">
            <a:avLst/>
          </a:prstGeom>
          <a:solidFill>
            <a:schemeClr val="tx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2786050" y="4143380"/>
            <a:ext cx="3786214" cy="369332"/>
          </a:xfrm>
          <a:prstGeom prst="round2SameRect">
            <a:avLst>
              <a:gd name="adj1" fmla="val 42457"/>
              <a:gd name="adj2" fmla="val 0"/>
            </a:avLst>
          </a:prstGeom>
          <a:solidFill>
            <a:schemeClr val="accent6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662581" y="4110343"/>
            <a:ext cx="1409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PART 01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854583" y="4929198"/>
            <a:ext cx="3717681" cy="1379347"/>
            <a:chOff x="285720" y="1571612"/>
            <a:chExt cx="3717681" cy="1379347"/>
          </a:xfrm>
        </p:grpSpPr>
        <p:grpSp>
          <p:nvGrpSpPr>
            <p:cNvPr id="16" name="그룹 29"/>
            <p:cNvGrpSpPr/>
            <p:nvPr/>
          </p:nvGrpSpPr>
          <p:grpSpPr>
            <a:xfrm>
              <a:off x="285720" y="1571612"/>
              <a:ext cx="3138804" cy="1357322"/>
              <a:chOff x="285720" y="2000240"/>
              <a:chExt cx="3138804" cy="1357322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1951044" y="2003095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1-1.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소방교육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1785918" y="2000240"/>
                <a:ext cx="71438" cy="13573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 b="1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285720" y="2045174"/>
                <a:ext cx="1383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+mn-ea"/>
                  </a:rPr>
                  <a:t>1. 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행사보고</a:t>
                </a:r>
                <a:endParaRPr lang="ko-KR" altLang="en-US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951044" y="2357430"/>
                <a:ext cx="147348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1-2.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여름야유회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951044" y="2692595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1-3.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추석행사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928794" y="2643182"/>
              <a:ext cx="207460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1-4.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프로그램 강사회의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93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행사보고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-1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소방교육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57224" y="928670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8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월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5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일 소방교육을 실시하였습니다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</a:t>
            </a:r>
          </a:p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         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북부소방서의 정범준소방관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이만진 소방관님과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함께 심폐소생술의 정의를 알아보고</a:t>
            </a:r>
            <a:endParaRPr lang="en-US" altLang="ko-KR" sz="1600" dirty="0" smtClean="0">
              <a:latin typeface="물소리" pitchFamily="18" charset="-127"/>
              <a:ea typeface="물소리" pitchFamily="18" charset="-127"/>
            </a:endParaRPr>
          </a:p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        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실습을 해보는 시간을 가졌어요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642910" y="2054994"/>
            <a:ext cx="7918011" cy="2945642"/>
            <a:chOff x="571472" y="2054994"/>
            <a:chExt cx="7918011" cy="2945642"/>
          </a:xfrm>
        </p:grpSpPr>
        <p:sp>
          <p:nvSpPr>
            <p:cNvPr id="16" name="직사각형 15"/>
            <p:cNvSpPr/>
            <p:nvPr/>
          </p:nvSpPr>
          <p:spPr>
            <a:xfrm>
              <a:off x="571472" y="2054994"/>
              <a:ext cx="3934655" cy="2945642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11" descr="0805 소방교육1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3734" y="2126432"/>
              <a:ext cx="3813171" cy="2806918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4643439" y="2071678"/>
              <a:ext cx="3846044" cy="2885333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 descr="소방교육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05283" y="2154033"/>
              <a:ext cx="3687946" cy="276596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93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행사보고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-2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여름야유회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7224" y="928670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8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월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13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일 나주 금성산생태물놀이장으로 여름 야유회를 다녀왔습니다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864432" y="1253379"/>
            <a:ext cx="3136460" cy="2532811"/>
            <a:chOff x="4814007" y="1471298"/>
            <a:chExt cx="3136460" cy="2532811"/>
          </a:xfrm>
        </p:grpSpPr>
        <p:sp>
          <p:nvSpPr>
            <p:cNvPr id="14" name="직사각형 13"/>
            <p:cNvSpPr/>
            <p:nvPr/>
          </p:nvSpPr>
          <p:spPr>
            <a:xfrm>
              <a:off x="4814007" y="1471298"/>
              <a:ext cx="3136460" cy="2532811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 descr="0813 여름야유회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79880" y="1542736"/>
              <a:ext cx="2986286" cy="2374746"/>
            </a:xfrm>
            <a:prstGeom prst="rect">
              <a:avLst/>
            </a:prstGeom>
          </p:spPr>
        </p:pic>
      </p:grpSp>
      <p:grpSp>
        <p:nvGrpSpPr>
          <p:cNvPr id="19" name="그룹 18"/>
          <p:cNvGrpSpPr/>
          <p:nvPr/>
        </p:nvGrpSpPr>
        <p:grpSpPr>
          <a:xfrm>
            <a:off x="589667" y="2434888"/>
            <a:ext cx="3267953" cy="2494310"/>
            <a:chOff x="928661" y="1500174"/>
            <a:chExt cx="3267953" cy="2494310"/>
          </a:xfrm>
        </p:grpSpPr>
        <p:sp>
          <p:nvSpPr>
            <p:cNvPr id="13" name="직사각형 12"/>
            <p:cNvSpPr/>
            <p:nvPr/>
          </p:nvSpPr>
          <p:spPr>
            <a:xfrm>
              <a:off x="928661" y="1500174"/>
              <a:ext cx="3267953" cy="2494310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8" name="그림 17" descr="0813 여름야유회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0100" y="1571612"/>
              <a:ext cx="3143272" cy="2357454"/>
            </a:xfrm>
            <a:prstGeom prst="rect">
              <a:avLst/>
            </a:prstGeom>
          </p:spPr>
        </p:pic>
      </p:grpSp>
      <p:grpSp>
        <p:nvGrpSpPr>
          <p:cNvPr id="26" name="그룹 25"/>
          <p:cNvGrpSpPr/>
          <p:nvPr/>
        </p:nvGrpSpPr>
        <p:grpSpPr>
          <a:xfrm>
            <a:off x="5429256" y="3696125"/>
            <a:ext cx="3132239" cy="2376081"/>
            <a:chOff x="2864300" y="3610833"/>
            <a:chExt cx="3132239" cy="2376081"/>
          </a:xfrm>
        </p:grpSpPr>
        <p:pic>
          <p:nvPicPr>
            <p:cNvPr id="22" name="그림 21" descr="0813 여름야유회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93223" y="3643314"/>
              <a:ext cx="3034963" cy="2276223"/>
            </a:xfrm>
            <a:prstGeom prst="rect">
              <a:avLst/>
            </a:prstGeom>
          </p:spPr>
        </p:pic>
        <p:sp>
          <p:nvSpPr>
            <p:cNvPr id="24" name="직사각형 23"/>
            <p:cNvSpPr/>
            <p:nvPr/>
          </p:nvSpPr>
          <p:spPr>
            <a:xfrm>
              <a:off x="2864300" y="3610833"/>
              <a:ext cx="3132239" cy="2376081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14290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93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행사보고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-3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추석행사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7224" y="928670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9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월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5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일 추석을 맞이하여 게임도 하고 음식도 나눠먹는 추석행사를 하였습니다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1172331" y="1735393"/>
            <a:ext cx="3353654" cy="2550863"/>
            <a:chOff x="529389" y="3330341"/>
            <a:chExt cx="3353654" cy="2550863"/>
          </a:xfrm>
        </p:grpSpPr>
        <p:sp>
          <p:nvSpPr>
            <p:cNvPr id="13" name="직사각형 12"/>
            <p:cNvSpPr/>
            <p:nvPr/>
          </p:nvSpPr>
          <p:spPr>
            <a:xfrm>
              <a:off x="529389" y="3330341"/>
              <a:ext cx="3353654" cy="2550863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 descr="0905 추석행사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2910" y="3429000"/>
              <a:ext cx="3163919" cy="2372939"/>
            </a:xfrm>
            <a:prstGeom prst="rect">
              <a:avLst/>
            </a:prstGeom>
          </p:spPr>
        </p:pic>
      </p:grpSp>
      <p:grpSp>
        <p:nvGrpSpPr>
          <p:cNvPr id="23" name="그룹 22"/>
          <p:cNvGrpSpPr/>
          <p:nvPr/>
        </p:nvGrpSpPr>
        <p:grpSpPr>
          <a:xfrm>
            <a:off x="4827085" y="1357298"/>
            <a:ext cx="3102501" cy="2348429"/>
            <a:chOff x="3500430" y="1357297"/>
            <a:chExt cx="3102501" cy="2348429"/>
          </a:xfrm>
        </p:grpSpPr>
        <p:sp>
          <p:nvSpPr>
            <p:cNvPr id="14" name="직사각형 13"/>
            <p:cNvSpPr/>
            <p:nvPr/>
          </p:nvSpPr>
          <p:spPr>
            <a:xfrm>
              <a:off x="3500430" y="1357297"/>
              <a:ext cx="3102501" cy="2348429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9" name="그림 18" descr="0905 추석행사3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1868" y="1428736"/>
              <a:ext cx="2954113" cy="2215585"/>
            </a:xfrm>
            <a:prstGeom prst="rect">
              <a:avLst/>
            </a:prstGeom>
          </p:spPr>
        </p:pic>
      </p:grpSp>
      <p:grpSp>
        <p:nvGrpSpPr>
          <p:cNvPr id="20" name="그룹 19"/>
          <p:cNvGrpSpPr/>
          <p:nvPr/>
        </p:nvGrpSpPr>
        <p:grpSpPr>
          <a:xfrm>
            <a:off x="5220506" y="3708909"/>
            <a:ext cx="2994832" cy="2291860"/>
            <a:chOff x="1500166" y="4214818"/>
            <a:chExt cx="2994832" cy="2291860"/>
          </a:xfrm>
        </p:grpSpPr>
        <p:sp>
          <p:nvSpPr>
            <p:cNvPr id="16" name="직사각형 15"/>
            <p:cNvSpPr/>
            <p:nvPr/>
          </p:nvSpPr>
          <p:spPr>
            <a:xfrm>
              <a:off x="1500166" y="4214818"/>
              <a:ext cx="2994832" cy="2291860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8" name="그림 17" descr="0905 추석행사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71604" y="4286256"/>
              <a:ext cx="2857488" cy="21431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3964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행사보고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-4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프로그램 강사회의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7224" y="928670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9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월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24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일 프로그램 강사회의를 실사하였습니다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379231" y="1714488"/>
            <a:ext cx="4193033" cy="3171085"/>
            <a:chOff x="571471" y="1785925"/>
            <a:chExt cx="4193033" cy="3171085"/>
          </a:xfrm>
        </p:grpSpPr>
        <p:sp>
          <p:nvSpPr>
            <p:cNvPr id="13" name="직사각형 12"/>
            <p:cNvSpPr/>
            <p:nvPr/>
          </p:nvSpPr>
          <p:spPr>
            <a:xfrm>
              <a:off x="571471" y="1785925"/>
              <a:ext cx="4193033" cy="3171085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 descr="0924 3분기강사회의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2909" y="1857363"/>
              <a:ext cx="4044593" cy="303344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park-66002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786050" y="4572008"/>
            <a:ext cx="3786214" cy="2000264"/>
          </a:xfrm>
          <a:prstGeom prst="rect">
            <a:avLst/>
          </a:prstGeom>
          <a:solidFill>
            <a:schemeClr val="tx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2786050" y="4143380"/>
            <a:ext cx="3786214" cy="369332"/>
          </a:xfrm>
          <a:prstGeom prst="round2SameRect">
            <a:avLst>
              <a:gd name="adj1" fmla="val 42457"/>
              <a:gd name="adj2" fmla="val 0"/>
            </a:avLst>
          </a:prstGeom>
          <a:solidFill>
            <a:schemeClr val="accent6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662581" y="4110343"/>
            <a:ext cx="1409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PART 02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857488" y="4786322"/>
            <a:ext cx="3739931" cy="1571635"/>
            <a:chOff x="285720" y="3143249"/>
            <a:chExt cx="3739931" cy="1571635"/>
          </a:xfrm>
        </p:grpSpPr>
        <p:grpSp>
          <p:nvGrpSpPr>
            <p:cNvPr id="16" name="그룹 28"/>
            <p:cNvGrpSpPr/>
            <p:nvPr/>
          </p:nvGrpSpPr>
          <p:grpSpPr>
            <a:xfrm>
              <a:off x="285720" y="3143255"/>
              <a:ext cx="3739931" cy="1500200"/>
              <a:chOff x="285720" y="3208469"/>
              <a:chExt cx="3739931" cy="1507450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285720" y="3243668"/>
                <a:ext cx="138371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+mn-ea"/>
                  </a:rPr>
                  <a:t>2. 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프로그램</a:t>
                </a:r>
                <a:endParaRPr lang="en-US" altLang="ko-KR" b="1" dirty="0" smtClean="0">
                  <a:solidFill>
                    <a:schemeClr val="bg1"/>
                  </a:solidFill>
                  <a:latin typeface="+mn-ea"/>
                </a:endParaRPr>
              </a:p>
              <a:p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         보고</a:t>
                </a:r>
                <a:endParaRPr lang="ko-KR" altLang="en-US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951044" y="3208469"/>
                <a:ext cx="129394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2-1.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여가활동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951044" y="3542531"/>
                <a:ext cx="2074607" cy="3092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2-2.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지역사회 적응훈련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951044" y="3876593"/>
                <a:ext cx="2074607" cy="3092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2-3.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원예치료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프로그램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785918" y="3249170"/>
                <a:ext cx="71438" cy="146674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 b="1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955512" y="4192793"/>
                <a:ext cx="1293944" cy="3092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bg1"/>
                    </a:solidFill>
                    <a:latin typeface="+mn-ea"/>
                  </a:rPr>
                  <a:t>2-4. </a:t>
                </a:r>
                <a:r>
                  <a:rPr lang="ko-KR" altLang="en-US" sz="1400" b="1" dirty="0" smtClean="0">
                    <a:solidFill>
                      <a:schemeClr val="bg1"/>
                    </a:solidFill>
                    <a:latin typeface="+mn-ea"/>
                  </a:rPr>
                  <a:t>작업훈련</a:t>
                </a:r>
                <a:endParaRPr lang="ko-KR" altLang="en-US" sz="14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937235" y="4407107"/>
              <a:ext cx="13534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2-5.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생일파티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프로그램보고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-1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여가활동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785785" y="1328286"/>
            <a:ext cx="3227949" cy="2338939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286248" y="1357298"/>
            <a:ext cx="2913449" cy="2213675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839608" y="3786189"/>
            <a:ext cx="3018144" cy="2268101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054190" y="3714751"/>
            <a:ext cx="3089710" cy="2329913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857224" y="928670"/>
            <a:ext cx="7786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요리 프로그램 및 요가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탁구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볼링 등의 체육활동을 하고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노래방에 다녀왔습니다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pic>
        <p:nvPicPr>
          <p:cNvPr id="16" name="그림 15" descr="요가교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5" y="1428736"/>
            <a:ext cx="2766479" cy="2074860"/>
          </a:xfrm>
          <a:prstGeom prst="rect">
            <a:avLst/>
          </a:prstGeom>
        </p:spPr>
      </p:pic>
      <p:pic>
        <p:nvPicPr>
          <p:cNvPr id="18" name="그림 17" descr="요리교실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1393017"/>
            <a:ext cx="2940694" cy="2205521"/>
          </a:xfrm>
          <a:prstGeom prst="rect">
            <a:avLst/>
          </a:prstGeom>
        </p:spPr>
      </p:pic>
      <p:pic>
        <p:nvPicPr>
          <p:cNvPr id="19" name="그림 18" descr="노래방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11045" y="3857627"/>
            <a:ext cx="2851881" cy="2138911"/>
          </a:xfrm>
          <a:prstGeom prst="rect">
            <a:avLst/>
          </a:prstGeom>
        </p:spPr>
      </p:pic>
      <p:pic>
        <p:nvPicPr>
          <p:cNvPr id="20" name="그림 19" descr="체육관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3504" y="3786190"/>
            <a:ext cx="2902736" cy="2177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3860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프로그램보고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-2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지역사회적응훈련</a:t>
            </a:r>
            <a:endParaRPr lang="en-US" altLang="ko-KR" b="1" dirty="0" smtClean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24" y="928670"/>
            <a:ext cx="7786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담양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대나무박물관 관람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err="1" smtClean="0">
                <a:latin typeface="물소리" pitchFamily="18" charset="-127"/>
                <a:ea typeface="물소리" pitchFamily="18" charset="-127"/>
              </a:rPr>
              <a:t>양림동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ko-KR" altLang="en-US" sz="1600" dirty="0" err="1" smtClean="0">
                <a:latin typeface="물소리" pitchFamily="18" charset="-127"/>
                <a:ea typeface="물소리" pitchFamily="18" charset="-127"/>
              </a:rPr>
              <a:t>둘레길을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다녀왔습니다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 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214414" y="1357298"/>
            <a:ext cx="3143272" cy="2166588"/>
            <a:chOff x="2786049" y="3857628"/>
            <a:chExt cx="3133487" cy="2071702"/>
          </a:xfrm>
        </p:grpSpPr>
        <p:sp>
          <p:nvSpPr>
            <p:cNvPr id="14" name="직사각형 13"/>
            <p:cNvSpPr/>
            <p:nvPr/>
          </p:nvSpPr>
          <p:spPr>
            <a:xfrm>
              <a:off x="2786049" y="3857628"/>
              <a:ext cx="3133487" cy="2071702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6" name="그림 15" descr="담양1.jpg"/>
            <p:cNvPicPr>
              <a:picLocks noChangeAspect="1"/>
            </p:cNvPicPr>
            <p:nvPr/>
          </p:nvPicPr>
          <p:blipFill>
            <a:blip r:embed="rId3" cstate="print"/>
            <a:srcRect l="4687" r="10156"/>
            <a:stretch>
              <a:fillRect/>
            </a:stretch>
          </p:blipFill>
          <p:spPr>
            <a:xfrm>
              <a:off x="2847863" y="3919440"/>
              <a:ext cx="3000396" cy="1983661"/>
            </a:xfrm>
            <a:prstGeom prst="rect">
              <a:avLst/>
            </a:prstGeom>
          </p:spPr>
        </p:pic>
      </p:grpSp>
      <p:grpSp>
        <p:nvGrpSpPr>
          <p:cNvPr id="20" name="그룹 19"/>
          <p:cNvGrpSpPr/>
          <p:nvPr/>
        </p:nvGrpSpPr>
        <p:grpSpPr>
          <a:xfrm>
            <a:off x="4572000" y="1357298"/>
            <a:ext cx="2928958" cy="2143140"/>
            <a:chOff x="4786313" y="1571612"/>
            <a:chExt cx="3125653" cy="2211116"/>
          </a:xfrm>
        </p:grpSpPr>
        <p:sp>
          <p:nvSpPr>
            <p:cNvPr id="13" name="직사각형 12"/>
            <p:cNvSpPr/>
            <p:nvPr/>
          </p:nvSpPr>
          <p:spPr>
            <a:xfrm>
              <a:off x="4786313" y="1571612"/>
              <a:ext cx="3125653" cy="2211116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 descr="담양2.jpg"/>
            <p:cNvPicPr>
              <a:picLocks noChangeAspect="1"/>
            </p:cNvPicPr>
            <p:nvPr/>
          </p:nvPicPr>
          <p:blipFill>
            <a:blip r:embed="rId4" cstate="print"/>
            <a:srcRect l="6250" r="13281"/>
            <a:stretch>
              <a:fillRect/>
            </a:stretch>
          </p:blipFill>
          <p:spPr>
            <a:xfrm>
              <a:off x="4853691" y="1643050"/>
              <a:ext cx="3000396" cy="2099214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1728647" y="3643314"/>
            <a:ext cx="3160987" cy="2309464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256928" y="3643314"/>
            <a:ext cx="3101286" cy="2292779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 descr="둘레길1.JPG"/>
          <p:cNvPicPr>
            <a:picLocks noChangeAspect="1"/>
          </p:cNvPicPr>
          <p:nvPr/>
        </p:nvPicPr>
        <p:blipFill>
          <a:blip r:embed="rId5" cstate="print"/>
          <a:srcRect t="3175"/>
          <a:stretch>
            <a:fillRect/>
          </a:stretch>
        </p:blipFill>
        <p:spPr>
          <a:xfrm>
            <a:off x="1821413" y="3738200"/>
            <a:ext cx="3000396" cy="2178860"/>
          </a:xfrm>
          <a:prstGeom prst="rect">
            <a:avLst/>
          </a:prstGeom>
        </p:spPr>
      </p:pic>
      <p:pic>
        <p:nvPicPr>
          <p:cNvPr id="28" name="그림 27" descr="둘레길2.JPG"/>
          <p:cNvPicPr>
            <a:picLocks noChangeAspect="1"/>
          </p:cNvPicPr>
          <p:nvPr/>
        </p:nvPicPr>
        <p:blipFill>
          <a:blip r:embed="rId6" cstate="print"/>
          <a:srcRect l="9793" t="15385" r="5768" b="5127"/>
          <a:stretch>
            <a:fillRect/>
          </a:stretch>
        </p:blipFill>
        <p:spPr>
          <a:xfrm>
            <a:off x="5286380" y="3732804"/>
            <a:ext cx="3043144" cy="2148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3809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프로그램보고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-3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원예치료 프로그램</a:t>
            </a:r>
            <a:endParaRPr lang="en-US" altLang="ko-KR" b="1" dirty="0" smtClean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grpSp>
        <p:nvGrpSpPr>
          <p:cNvPr id="20" name="그룹 19"/>
          <p:cNvGrpSpPr/>
          <p:nvPr/>
        </p:nvGrpSpPr>
        <p:grpSpPr>
          <a:xfrm>
            <a:off x="857224" y="2000240"/>
            <a:ext cx="3512645" cy="2581385"/>
            <a:chOff x="857224" y="2000240"/>
            <a:chExt cx="3512645" cy="2581385"/>
          </a:xfrm>
        </p:grpSpPr>
        <p:sp>
          <p:nvSpPr>
            <p:cNvPr id="16" name="직사각형 15"/>
            <p:cNvSpPr/>
            <p:nvPr/>
          </p:nvSpPr>
          <p:spPr>
            <a:xfrm>
              <a:off x="857224" y="2000240"/>
              <a:ext cx="3512645" cy="2581385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11" descr="원예치료2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9061" y="2080337"/>
              <a:ext cx="3382570" cy="2482985"/>
            </a:xfrm>
            <a:prstGeom prst="rect">
              <a:avLst/>
            </a:prstGeom>
          </p:spPr>
        </p:pic>
      </p:grpSp>
      <p:grpSp>
        <p:nvGrpSpPr>
          <p:cNvPr id="19" name="그룹 18"/>
          <p:cNvGrpSpPr/>
          <p:nvPr/>
        </p:nvGrpSpPr>
        <p:grpSpPr>
          <a:xfrm>
            <a:off x="4643438" y="2000240"/>
            <a:ext cx="3899238" cy="2571760"/>
            <a:chOff x="4816166" y="2000240"/>
            <a:chExt cx="3899238" cy="2571760"/>
          </a:xfrm>
        </p:grpSpPr>
        <p:sp>
          <p:nvSpPr>
            <p:cNvPr id="17" name="직사각형 16"/>
            <p:cNvSpPr/>
            <p:nvPr/>
          </p:nvSpPr>
          <p:spPr>
            <a:xfrm>
              <a:off x="4816166" y="2000240"/>
              <a:ext cx="3899238" cy="2571760"/>
            </a:xfrm>
            <a:prstGeom prst="rect">
              <a:avLst/>
            </a:prstGeom>
            <a:noFill/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 descr="원예치료.jpg"/>
            <p:cNvPicPr>
              <a:picLocks noChangeAspect="1"/>
            </p:cNvPicPr>
            <p:nvPr/>
          </p:nvPicPr>
          <p:blipFill>
            <a:blip r:embed="rId4"/>
            <a:srcRect r="13041"/>
            <a:stretch>
              <a:fillRect/>
            </a:stretch>
          </p:blipFill>
          <p:spPr>
            <a:xfrm>
              <a:off x="4885646" y="2080506"/>
              <a:ext cx="3754117" cy="2449372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857224" y="928670"/>
            <a:ext cx="7786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텃밭에서 깻잎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상추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가지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호박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당근을 거두었습니다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 </a:t>
            </a:r>
          </a:p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가을 작물로는 월동배추를 심었습니다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03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프로그램보고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-4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작업훈련</a:t>
            </a:r>
            <a:endParaRPr lang="en-US" altLang="ko-KR" b="1" dirty="0" smtClean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714348" y="2071678"/>
            <a:ext cx="3751774" cy="2721703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730993" y="2143116"/>
            <a:ext cx="3484345" cy="2643206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857224" y="928670"/>
            <a:ext cx="7786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전선 조립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작업을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실시하였습니다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pic>
        <p:nvPicPr>
          <p:cNvPr id="12" name="그림 11" descr="작업훈련.JPG"/>
          <p:cNvPicPr>
            <a:picLocks noChangeAspect="1"/>
          </p:cNvPicPr>
          <p:nvPr/>
        </p:nvPicPr>
        <p:blipFill>
          <a:blip r:embed="rId3" cstate="print"/>
          <a:srcRect t="5263"/>
          <a:stretch>
            <a:fillRect/>
          </a:stretch>
        </p:blipFill>
        <p:spPr>
          <a:xfrm>
            <a:off x="785786" y="2143116"/>
            <a:ext cx="3619493" cy="2571744"/>
          </a:xfrm>
          <a:prstGeom prst="rect">
            <a:avLst/>
          </a:prstGeom>
        </p:spPr>
      </p:pic>
      <p:pic>
        <p:nvPicPr>
          <p:cNvPr id="15" name="그림 14" descr="SAM_04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802431" y="2211025"/>
            <a:ext cx="3338478" cy="25038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03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프로그램보고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-5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생일파티</a:t>
            </a:r>
            <a:endParaRPr lang="en-US" altLang="ko-KR" b="1" dirty="0" smtClean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rot="5400000">
            <a:off x="571471" y="2214555"/>
            <a:ext cx="3929092" cy="2643205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857224" y="928670"/>
            <a:ext cx="7786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7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월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14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일은 양○</a:t>
            </a:r>
            <a:r>
              <a:rPr lang="ko-KR" altLang="en-US" sz="1600" dirty="0" err="1" smtClean="0">
                <a:latin typeface="물소리" pitchFamily="18" charset="-127"/>
                <a:ea typeface="물소리" pitchFamily="18" charset="-127"/>
              </a:rPr>
              <a:t>렬님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, 8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월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18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일은 김○</a:t>
            </a:r>
            <a:r>
              <a:rPr lang="ko-KR" altLang="en-US" sz="1600" dirty="0" err="1" smtClean="0">
                <a:latin typeface="물소리" pitchFamily="18" charset="-127"/>
                <a:ea typeface="물소리" pitchFamily="18" charset="-127"/>
              </a:rPr>
              <a:t>희님의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생일이었습니다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. 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다시 한 번 생일을 축하합니다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~</a:t>
            </a:r>
            <a:r>
              <a:rPr lang="ko-KR" altLang="en-US" sz="1600" dirty="0" smtClean="0">
                <a:latin typeface="물소리" pitchFamily="18" charset="-127"/>
                <a:ea typeface="물소리" pitchFamily="18" charset="-127"/>
              </a:rPr>
              <a:t> </a:t>
            </a:r>
            <a:r>
              <a:rPr lang="en-US" altLang="ko-KR" sz="1600" dirty="0" smtClean="0">
                <a:latin typeface="물소리" pitchFamily="18" charset="-127"/>
                <a:ea typeface="물소리" pitchFamily="18" charset="-127"/>
              </a:rPr>
              <a:t>  </a:t>
            </a:r>
            <a:endParaRPr lang="ko-KR" altLang="en-US" sz="1600" dirty="0">
              <a:latin typeface="물소리" pitchFamily="18" charset="-127"/>
              <a:ea typeface="물소리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 rot="10800000">
            <a:off x="4475746" y="2071679"/>
            <a:ext cx="3668153" cy="2786081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 descr="0714 양영렬님.JPG"/>
          <p:cNvPicPr>
            <a:picLocks noChangeAspect="1"/>
          </p:cNvPicPr>
          <p:nvPr/>
        </p:nvPicPr>
        <p:blipFill>
          <a:blip r:embed="rId3"/>
          <a:srcRect l="25781" r="24219"/>
          <a:stretch>
            <a:fillRect/>
          </a:stretch>
        </p:blipFill>
        <p:spPr>
          <a:xfrm>
            <a:off x="1285853" y="1643050"/>
            <a:ext cx="2524160" cy="3786214"/>
          </a:xfrm>
          <a:prstGeom prst="rect">
            <a:avLst/>
          </a:prstGeom>
        </p:spPr>
      </p:pic>
      <p:pic>
        <p:nvPicPr>
          <p:cNvPr id="16" name="그림 15" descr="0818 김도희님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143118"/>
            <a:ext cx="3524243" cy="2643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park-66002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786050" y="4572008"/>
            <a:ext cx="3786214" cy="2000264"/>
          </a:xfrm>
          <a:prstGeom prst="rect">
            <a:avLst/>
          </a:prstGeom>
          <a:solidFill>
            <a:schemeClr val="tx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2786050" y="4143380"/>
            <a:ext cx="3786214" cy="369332"/>
          </a:xfrm>
          <a:prstGeom prst="round2SameRect">
            <a:avLst>
              <a:gd name="adj1" fmla="val 42457"/>
              <a:gd name="adj2" fmla="val 0"/>
            </a:avLst>
          </a:prstGeom>
          <a:solidFill>
            <a:schemeClr val="accent6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662581" y="4110343"/>
            <a:ext cx="1409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PART 03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2834" y="5133777"/>
            <a:ext cx="1383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3. 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안내말씀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82980" y="5072074"/>
            <a:ext cx="14606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3-1. 4</a:t>
            </a:r>
            <a:r>
              <a:rPr lang="ko-KR" altLang="en-US" sz="1400" b="1" dirty="0" smtClean="0">
                <a:solidFill>
                  <a:schemeClr val="bg1"/>
                </a:solidFill>
                <a:latin typeface="+mn-ea"/>
              </a:rPr>
              <a:t>분기 소식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82980" y="5418327"/>
            <a:ext cx="13981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3-2. </a:t>
            </a:r>
            <a:r>
              <a:rPr lang="ko-KR" altLang="en-US" sz="1400" b="1" dirty="0" smtClean="0">
                <a:solidFill>
                  <a:schemeClr val="bg1"/>
                </a:solidFill>
                <a:latin typeface="+mn-ea"/>
              </a:rPr>
              <a:t>안내말씀</a:t>
            </a:r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1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539994" y="5140656"/>
            <a:ext cx="54476" cy="8601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96528" y="5764429"/>
            <a:ext cx="13981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3-3. </a:t>
            </a:r>
            <a:r>
              <a:rPr lang="ko-KR" altLang="en-US" sz="1400" b="1" dirty="0" smtClean="0">
                <a:solidFill>
                  <a:schemeClr val="bg1"/>
                </a:solidFill>
                <a:latin typeface="+mn-ea"/>
              </a:rPr>
              <a:t>안내말씀</a:t>
            </a:r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2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`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2871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미리 보는 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4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분기 행사소식</a:t>
            </a:r>
            <a:endParaRPr lang="en-US" altLang="ko-KR" b="1" dirty="0" smtClean="0">
              <a:ln>
                <a:solidFill>
                  <a:schemeClr val="bg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285852" y="1000108"/>
            <a:ext cx="6715172" cy="4857784"/>
          </a:xfrm>
          <a:prstGeom prst="rect">
            <a:avLst/>
          </a:prstGeom>
          <a:noFill/>
          <a:ln w="63500" cmpd="dbl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   </a:t>
            </a:r>
            <a:r>
              <a:rPr lang="en-US" altLang="ko-KR" dirty="0" smtClean="0">
                <a:solidFill>
                  <a:schemeClr val="tx1"/>
                </a:solidFill>
              </a:rPr>
              <a:t>   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10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월</a:t>
            </a:r>
            <a:r>
              <a:rPr lang="ko-KR" altLang="en-US" sz="1600" dirty="0" smtClean="0">
                <a:solidFill>
                  <a:schemeClr val="tx1"/>
                </a:solidFill>
              </a:rPr>
              <a:t>   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1600" dirty="0" smtClean="0">
                <a:solidFill>
                  <a:schemeClr val="tx1"/>
                </a:solidFill>
              </a:rPr>
              <a:t>사회복귀시설연합 인권교육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1600" dirty="0" smtClean="0">
                <a:solidFill>
                  <a:schemeClr val="tx1"/>
                </a:solidFill>
              </a:rPr>
              <a:t>북구연합 </a:t>
            </a:r>
            <a:r>
              <a:rPr lang="ko-KR" altLang="en-US" sz="1600" dirty="0" smtClean="0">
                <a:solidFill>
                  <a:schemeClr val="tx1"/>
                </a:solidFill>
              </a:rPr>
              <a:t>가을야유회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         </a:t>
            </a:r>
            <a:r>
              <a:rPr lang="en-US" altLang="ko-KR" sz="1600" dirty="0" smtClean="0">
                <a:solidFill>
                  <a:schemeClr val="tx1"/>
                </a:solidFill>
              </a:rPr>
              <a:t>3</a:t>
            </a:r>
            <a:r>
              <a:rPr lang="ko-KR" altLang="en-US" sz="1600" dirty="0" smtClean="0">
                <a:solidFill>
                  <a:schemeClr val="tx1"/>
                </a:solidFill>
              </a:rPr>
              <a:t>분기 가족교육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      3</a:t>
            </a:r>
            <a:r>
              <a:rPr lang="ko-KR" altLang="en-US" sz="1600" dirty="0" smtClean="0">
                <a:solidFill>
                  <a:schemeClr val="tx1"/>
                </a:solidFill>
              </a:rPr>
              <a:t>분기 </a:t>
            </a:r>
            <a:r>
              <a:rPr lang="ko-KR" altLang="en-US" sz="1600" dirty="0" smtClean="0">
                <a:solidFill>
                  <a:schemeClr val="tx1"/>
                </a:solidFill>
              </a:rPr>
              <a:t>운영위원회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         </a:t>
            </a:r>
            <a:r>
              <a:rPr lang="ko-KR" altLang="en-US" sz="1600" dirty="0" smtClean="0">
                <a:solidFill>
                  <a:schemeClr val="tx1"/>
                </a:solidFill>
              </a:rPr>
              <a:t>정신보건종사자 </a:t>
            </a:r>
            <a:r>
              <a:rPr lang="en-US" altLang="ko-KR" sz="1600" dirty="0" smtClean="0">
                <a:solidFill>
                  <a:schemeClr val="tx1"/>
                </a:solidFill>
              </a:rPr>
              <a:t>Worksho</a:t>
            </a:r>
            <a:r>
              <a:rPr lang="en-US" altLang="ko-KR" sz="1600" dirty="0" smtClean="0">
                <a:solidFill>
                  <a:schemeClr val="tx1"/>
                </a:solidFill>
              </a:rPr>
              <a:t>p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   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11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월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r>
              <a:rPr lang="ko-KR" altLang="en-US" sz="1600" dirty="0" smtClean="0">
                <a:solidFill>
                  <a:schemeClr val="tx1"/>
                </a:solidFill>
              </a:rPr>
              <a:t>            사회복귀시설연합 등반대회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     4</a:t>
            </a:r>
            <a:r>
              <a:rPr lang="ko-KR" altLang="en-US" sz="1600" dirty="0" smtClean="0">
                <a:solidFill>
                  <a:schemeClr val="tx1"/>
                </a:solidFill>
              </a:rPr>
              <a:t>분기 가족교육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12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월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     4</a:t>
            </a:r>
            <a:r>
              <a:rPr lang="ko-KR" altLang="en-US" sz="1600" dirty="0" smtClean="0">
                <a:solidFill>
                  <a:schemeClr val="tx1"/>
                </a:solidFill>
              </a:rPr>
              <a:t>분기 운영위원회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           4</a:t>
            </a:r>
            <a:r>
              <a:rPr lang="ko-KR" altLang="en-US" sz="1600" dirty="0" smtClean="0">
                <a:solidFill>
                  <a:schemeClr val="tx1"/>
                </a:solidFill>
              </a:rPr>
              <a:t>분기 프로그램 강사회의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ko-KR" altLang="en-US" sz="1600" dirty="0" smtClean="0">
                <a:solidFill>
                  <a:schemeClr val="tx1"/>
                </a:solidFill>
              </a:rPr>
              <a:t>            </a:t>
            </a:r>
            <a:r>
              <a:rPr lang="en-US" altLang="ko-KR" sz="1600" dirty="0" smtClean="0">
                <a:solidFill>
                  <a:schemeClr val="tx1"/>
                </a:solidFill>
              </a:rPr>
              <a:t>2014 </a:t>
            </a:r>
            <a:r>
              <a:rPr lang="ko-KR" altLang="en-US" sz="1600" dirty="0" smtClean="0">
                <a:solidFill>
                  <a:schemeClr val="tx1"/>
                </a:solidFill>
              </a:rPr>
              <a:t>송년행사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안내말씀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1</a:t>
            </a: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071538" y="1000108"/>
            <a:ext cx="7143800" cy="1571636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♤ 광주정신재활센터는</a:t>
            </a:r>
            <a:endParaRPr lang="en-US" altLang="ko-KR" sz="16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6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정신의료기관의 정기적인 치료를 받고 있는 만 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15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세 이상의 만성 </a:t>
            </a:r>
            <a:r>
              <a:rPr lang="ko-KR" altLang="en-US" sz="13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정신질환자를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대상으로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생활훈련과 작업훈련 등을 실시하는 주간재활 사회복귀시설입니다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본 센터에서는 정신장애로 인하여 사회적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직업적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기능을 회복하는데 도움이 될 수 있는 다양한 치료 및 훈련 프로그램을 실시하고 있으며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이를 통해 정신장애인들이 지역사회 내에서 건강히 잘 적응하여 사회의 일원으로  복귀할 수 있도록 돕고 있습니다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  <a:endParaRPr lang="ko-KR" altLang="en-US" sz="13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71538" y="2714620"/>
            <a:ext cx="3214710" cy="3214710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♤ 이용안내</a:t>
            </a:r>
            <a:endParaRPr lang="en-US" altLang="ko-KR" sz="16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이용대상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: 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정신과적 어려움으로 입원 및 통원 치료를 받은 적이 있는 만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15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세 이상인 자</a:t>
            </a:r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이용시간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: 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월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~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금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09:00~16:00</a:t>
            </a: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안내전화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:  062)512-7039</a:t>
            </a: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-F   A   X:  062)514-7039</a:t>
            </a: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홈페이지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: 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  <a:hlinkClick r:id="rId3"/>
              </a:rPr>
              <a:t>www.gjpsy.org</a:t>
            </a:r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-E - Mail: 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  <a:hlinkClick r:id="rId4"/>
              </a:rPr>
              <a:t>cnupsy@hanmail.net</a:t>
            </a:r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주     소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: 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광주광역시 북구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서하로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240-18</a:t>
            </a: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               (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오치동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) 2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층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</a:t>
            </a:r>
          </a:p>
          <a:p>
            <a:endParaRPr lang="ko-KR" altLang="en-US" sz="13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429124" y="2714620"/>
            <a:ext cx="3786214" cy="3214710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♤ 후원회원을 모집합니다</a:t>
            </a:r>
            <a:r>
              <a:rPr lang="en-US" altLang="ko-KR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endParaRPr lang="en-US" altLang="ko-KR" sz="13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여러분의 따뜻한 마음이 모여 정신장애인의 사회복귀에 큰 힘이 됩니다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현금 후원 및 물품후원 모두 가능합니다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endParaRPr lang="en-US" altLang="ko-KR" sz="13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본 센터에서는 후원자님들의 후원방식을 보다 편리하게 하기 위해 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CMS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자동이체서비스를 실시하고 있습니다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이 방식은 후원해주시는 회원님들로부터 계좌정보를 수취하여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은행기관 관리프로그램에 후원자님의 출금정보를 입력함으로써 </a:t>
            </a:r>
            <a:r>
              <a:rPr lang="ko-KR" altLang="en-US" sz="13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자동이체되는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서비스로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자동이체 절차가 훨씬 간편하고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후원자님들이 직접 은행을 내방하는 등의 번거로움을 덜어줄 수 있는 편리한 방식입니다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즉 본 센터에 후원을 원하시는 분은 본인의 통장 계좌정보만  알려주셔도 후원이 가능하오니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,  </a:t>
            </a:r>
          </a:p>
          <a:p>
            <a:r>
              <a:rPr lang="ko-KR" altLang="en-US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많은 관심과 지원 부탁 드리겠습니다</a:t>
            </a:r>
            <a:r>
              <a:rPr lang="en-US" altLang="ko-KR" sz="13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  <a:r>
              <a:rPr lang="ko-KR" altLang="en-US" sz="13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 </a:t>
            </a:r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2"/>
          <p:cNvSpPr/>
          <p:nvPr/>
        </p:nvSpPr>
        <p:spPr>
          <a:xfrm>
            <a:off x="214282" y="285728"/>
            <a:ext cx="8715436" cy="5857916"/>
          </a:xfrm>
          <a:prstGeom prst="round2SameRect">
            <a:avLst/>
          </a:prstGeom>
          <a:solidFill>
            <a:schemeClr val="bg1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14282" y="6215082"/>
            <a:ext cx="8715436" cy="500042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5"/>
          <p:cNvSpPr/>
          <p:nvPr/>
        </p:nvSpPr>
        <p:spPr>
          <a:xfrm>
            <a:off x="214282" y="1214422"/>
            <a:ext cx="2478117" cy="4919696"/>
          </a:xfrm>
          <a:custGeom>
            <a:avLst/>
            <a:gdLst/>
            <a:ahLst/>
            <a:cxnLst/>
            <a:rect l="l" t="t" r="r" b="b"/>
            <a:pathLst>
              <a:path w="2478117" h="5960176">
                <a:moveTo>
                  <a:pt x="0" y="0"/>
                </a:moveTo>
                <a:cubicBezTo>
                  <a:pt x="117421" y="2407607"/>
                  <a:pt x="1058745" y="4538127"/>
                  <a:pt x="2478117" y="5960176"/>
                </a:cubicBezTo>
                <a:lnTo>
                  <a:pt x="0" y="596017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5"/>
          <p:cNvSpPr/>
          <p:nvPr/>
        </p:nvSpPr>
        <p:spPr>
          <a:xfrm>
            <a:off x="214282" y="1692031"/>
            <a:ext cx="1036977" cy="4442088"/>
          </a:xfrm>
          <a:custGeom>
            <a:avLst/>
            <a:gdLst/>
            <a:ahLst/>
            <a:cxnLst/>
            <a:rect l="l" t="t" r="r" b="b"/>
            <a:pathLst>
              <a:path w="1036977" h="5381557">
                <a:moveTo>
                  <a:pt x="0" y="0"/>
                </a:moveTo>
                <a:cubicBezTo>
                  <a:pt x="103437" y="2163745"/>
                  <a:pt x="486240" y="4063981"/>
                  <a:pt x="1036977" y="5381557"/>
                </a:cubicBezTo>
                <a:lnTo>
                  <a:pt x="0" y="5381557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/>
          <p:nvPr/>
        </p:nvSpPr>
        <p:spPr>
          <a:xfrm>
            <a:off x="214282" y="5268229"/>
            <a:ext cx="3275856" cy="875415"/>
          </a:xfrm>
          <a:custGeom>
            <a:avLst/>
            <a:gdLst/>
            <a:ahLst/>
            <a:cxnLst/>
            <a:rect l="l" t="t" r="r" b="b"/>
            <a:pathLst>
              <a:path w="1833535" h="1060559">
                <a:moveTo>
                  <a:pt x="0" y="0"/>
                </a:moveTo>
                <a:cubicBezTo>
                  <a:pt x="499310" y="444308"/>
                  <a:pt x="1124030" y="807682"/>
                  <a:pt x="1833535" y="1060559"/>
                </a:cubicBezTo>
                <a:lnTo>
                  <a:pt x="0" y="1060559"/>
                </a:lnTo>
                <a:close/>
              </a:path>
            </a:pathLst>
          </a:custGeom>
          <a:solidFill>
            <a:schemeClr val="accent6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1566" y="487900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안내말씀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+mn-ea"/>
              </a:rPr>
              <a:t>2</a:t>
            </a:r>
          </a:p>
        </p:txBody>
      </p:sp>
      <p:pic>
        <p:nvPicPr>
          <p:cNvPr id="10" name="그림 9" descr="stockvault-leaves136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17117">
            <a:off x="7541502" y="4683991"/>
            <a:ext cx="1176979" cy="1176979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14348" y="1000108"/>
            <a:ext cx="3286148" cy="2786082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♤ 일자리 제공을 원합니다</a:t>
            </a:r>
            <a:r>
              <a:rPr lang="en-US" altLang="ko-KR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직업재할을 위한 일자리와 일거리를 </a:t>
            </a:r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찾고 있습니다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취업활동은 정신장애들이 사회복귀에 있어 가장 중요한 부분입니다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사업주 여러분의 적극적인 관심과 배려를 </a:t>
            </a:r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부탁 드립니다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  <a:endParaRPr lang="ko-KR" altLang="en-US" sz="1400" b="1" dirty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14348" y="3929066"/>
            <a:ext cx="3286148" cy="2000264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♤ 자원봉사자를 모집합니다</a:t>
            </a:r>
            <a:r>
              <a:rPr lang="en-US" altLang="ko-KR" sz="1600" b="1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.</a:t>
            </a:r>
          </a:p>
          <a:p>
            <a:endParaRPr lang="en-US" altLang="ko-KR" sz="15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특별한 기술이나 지식보다는 사람에 대한  </a:t>
            </a:r>
            <a:endParaRPr lang="en-US" altLang="ko-KR" sz="15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애정과 </a:t>
            </a:r>
            <a:r>
              <a:rPr lang="ko-KR" altLang="en-US" sz="15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관심 있는 분이라면 </a:t>
            </a:r>
            <a:endParaRPr lang="en-US" altLang="ko-KR" sz="15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누구라도 참여하실 수 있습니다</a:t>
            </a:r>
            <a:r>
              <a:rPr lang="en-US" altLang="ko-KR" sz="12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.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143372" y="1000108"/>
            <a:ext cx="4214842" cy="4929222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♤ 일자리 제공을 원합니다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.</a:t>
            </a: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300" dirty="0" smtClean="0">
              <a:solidFill>
                <a:schemeClr val="tx1"/>
              </a:solidFill>
              <a:latin typeface="박정아" pitchFamily="18" charset="-127"/>
              <a:ea typeface="박정아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endParaRPr lang="en-US" altLang="ko-KR" sz="14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♤ 교통편 안내</a:t>
            </a:r>
            <a:endParaRPr lang="en-US" altLang="ko-KR" sz="1600" b="1" dirty="0" smtClean="0">
              <a:solidFill>
                <a:schemeClr val="tx1"/>
              </a:solidFill>
              <a:latin typeface="연인Regular" pitchFamily="18" charset="-127"/>
              <a:ea typeface="연인Regular" pitchFamily="18" charset="-127"/>
            </a:endParaRP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</a:t>
            </a:r>
          </a:p>
          <a:p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오치한전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남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)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정류소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: 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진월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07, 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지원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15, 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송정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19, 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일곡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28</a:t>
            </a: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                            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운림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35, 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일곡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38, 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운림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54, </a:t>
            </a:r>
          </a:p>
          <a:p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                             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일곡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180, </a:t>
            </a:r>
            <a:r>
              <a:rPr lang="ko-KR" altLang="en-US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용전</a:t>
            </a:r>
            <a:r>
              <a:rPr lang="en-US" altLang="ko-KR" sz="1400" b="1" dirty="0" smtClean="0">
                <a:solidFill>
                  <a:schemeClr val="tx1"/>
                </a:solidFill>
                <a:latin typeface="연인Regular" pitchFamily="18" charset="-127"/>
                <a:ea typeface="연인Regular" pitchFamily="18" charset="-127"/>
              </a:rPr>
              <a:t>184</a:t>
            </a:r>
          </a:p>
          <a:p>
            <a:r>
              <a:rPr lang="en-US" altLang="ko-KR" sz="1300" dirty="0" smtClean="0">
                <a:solidFill>
                  <a:schemeClr val="tx1"/>
                </a:solidFill>
                <a:latin typeface="박정아" pitchFamily="18" charset="-127"/>
                <a:ea typeface="박정아" pitchFamily="18" charset="-127"/>
              </a:rPr>
              <a:t>                                   </a:t>
            </a:r>
          </a:p>
        </p:txBody>
      </p:sp>
      <p:pic>
        <p:nvPicPr>
          <p:cNvPr id="17" name="그림 16" descr="센터 약도(오치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071546"/>
            <a:ext cx="4071966" cy="3094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park-65998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13352" y="1357298"/>
            <a:ext cx="4273028" cy="4000528"/>
          </a:xfrm>
          <a:prstGeom prst="ellipse">
            <a:avLst/>
          </a:prstGeom>
          <a:solidFill>
            <a:schemeClr val="tx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571604" y="2214554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  <a:latin typeface="Navi모퉁이 M" pitchFamily="18" charset="-127"/>
                <a:ea typeface="Navi모퉁이 M" pitchFamily="18" charset="-127"/>
              </a:rPr>
              <a:t>광주정신재활센터</a:t>
            </a:r>
            <a:endParaRPr lang="ko-KR" altLang="en-US" sz="3200" b="1" dirty="0">
              <a:solidFill>
                <a:schemeClr val="accent6">
                  <a:lumMod val="75000"/>
                </a:schemeClr>
              </a:solidFill>
              <a:latin typeface="Navi모퉁이 M" pitchFamily="18" charset="-127"/>
              <a:ea typeface="Navi모퉁이 M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85852" y="2567226"/>
            <a:ext cx="3929090" cy="1861906"/>
            <a:chOff x="4714876" y="3000372"/>
            <a:chExt cx="3929090" cy="1861906"/>
          </a:xfrm>
        </p:grpSpPr>
        <p:sp>
          <p:nvSpPr>
            <p:cNvPr id="8" name="TextBox 7"/>
            <p:cNvSpPr txBox="1"/>
            <p:nvPr/>
          </p:nvSpPr>
          <p:spPr>
            <a:xfrm>
              <a:off x="4714876" y="3000372"/>
              <a:ext cx="221457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000" b="1" dirty="0" err="1" smtClean="0">
                  <a:solidFill>
                    <a:schemeClr val="accent6">
                      <a:lumMod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꿈</a:t>
              </a:r>
              <a:r>
                <a:rPr lang="ko-KR" altLang="en-US" sz="5000" b="1" dirty="0" err="1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모아</a:t>
              </a:r>
              <a:endParaRPr lang="en-US" altLang="ko-KR" sz="5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215074" y="3429000"/>
              <a:ext cx="221457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000" b="1" dirty="0" smtClean="0">
                  <a:solidFill>
                    <a:schemeClr val="accent6">
                      <a:lumMod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손</a:t>
              </a:r>
              <a:r>
                <a:rPr lang="ko-KR" altLang="en-US" sz="5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잡고</a:t>
              </a:r>
              <a:endParaRPr lang="en-US" altLang="ko-KR" sz="5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143504" y="4000504"/>
              <a:ext cx="3500462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000" b="1" dirty="0" err="1" smtClean="0">
                  <a:solidFill>
                    <a:schemeClr val="accent6">
                      <a:lumMod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세상</a:t>
              </a:r>
              <a:r>
                <a:rPr lang="ko-KR" altLang="en-US" sz="5000" b="1" dirty="0" err="1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속으로</a:t>
              </a:r>
              <a:endParaRPr lang="en-US" altLang="ko-KR" sz="5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652</Words>
  <Application>Microsoft Office PowerPoint</Application>
  <PresentationFormat>화면 슬라이드 쇼(4:3)</PresentationFormat>
  <Paragraphs>141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6" baseType="lpstr">
      <vt:lpstr>굴림</vt:lpstr>
      <vt:lpstr>Arial</vt:lpstr>
      <vt:lpstr>맑은 고딕</vt:lpstr>
      <vt:lpstr>물소리</vt:lpstr>
      <vt:lpstr>연인Regular</vt:lpstr>
      <vt:lpstr>박정아</vt:lpstr>
      <vt:lpstr>Navi모퉁이 M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MacBook Pro</dc:creator>
  <cp:lastModifiedBy>나노</cp:lastModifiedBy>
  <cp:revision>51</cp:revision>
  <dcterms:created xsi:type="dcterms:W3CDTF">2013-07-31T16:58:04Z</dcterms:created>
  <dcterms:modified xsi:type="dcterms:W3CDTF">2014-10-13T02:15:57Z</dcterms:modified>
</cp:coreProperties>
</file>